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T Sans Narrow"/>
      <p:regular r:id="rId29"/>
      <p:bold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Narrow-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PTSansNarrow-bold.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9e675971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29e675971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Is there evidence for a difference in distributions simply from looking at the features we extracted? The differences seen here may shed light on later topological invariants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c67c9966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c67c9966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c67c9966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c67c9966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c67c9966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c67c9966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000">
                <a:solidFill>
                  <a:schemeClr val="dk1"/>
                </a:solidFill>
              </a:rPr>
              <a:t>From these diagrams we can see that between the two Renaissance portraits (a) and (b), the H</a:t>
            </a:r>
            <a:r>
              <a:rPr lang="en" sz="700">
                <a:solidFill>
                  <a:schemeClr val="dk1"/>
                </a:solidFill>
              </a:rPr>
              <a:t>0 </a:t>
            </a:r>
            <a:r>
              <a:rPr lang="en" sz="1000">
                <a:solidFill>
                  <a:schemeClr val="dk1"/>
                </a:solidFill>
              </a:rPr>
              <a:t>homologies in purple are similar, except there is slightly more persistence in topological features just below 2 on the death axis in Martin Luther than in Jane Seymour. However, both appear to have a similar small gap midway between 2 and 3 which perhaps corresponds to components of the head of the portrait and the clothing (see Figure </a:t>
            </a:r>
            <a:r>
              <a:rPr lang="en" sz="1000">
                <a:solidFill>
                  <a:srgbClr val="0000FF"/>
                </a:solidFill>
              </a:rPr>
              <a:t>11</a:t>
            </a:r>
            <a:r>
              <a:rPr lang="en" sz="1000">
                <a:solidFill>
                  <a:schemeClr val="dk1"/>
                </a:solidFill>
              </a:rPr>
              <a:t>). In H</a:t>
            </a:r>
            <a:r>
              <a:rPr lang="en" sz="700">
                <a:solidFill>
                  <a:schemeClr val="dk1"/>
                </a:solidFill>
              </a:rPr>
              <a:t>1 </a:t>
            </a:r>
            <a:r>
              <a:rPr lang="en" sz="1000">
                <a:solidFill>
                  <a:schemeClr val="dk1"/>
                </a:solidFill>
              </a:rPr>
              <a:t>a similar very persistent cycle emerges between times 2 and 3 and with death time between 3.5 and 4, nonexistent in the Cubist images below.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c67c9966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c67c9966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3c67c9966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3c67c9966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Closer look into H0 homologies forming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c67c9966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c67c9966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c67c9966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c67c9966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c67c9966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3c67c9966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2d overlaid density between homologies between the two movements aggregating all 20 separate filtrations into single persistence diagram. Overall distributions very similar, but subtle differences. H3 emerges only in a select few cubist works that are very different from the rest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3c67c9966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3c67c9966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29e675971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29e675971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c67c9966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c67c9966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3c67c9966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3c67c9966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c67c9966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3c67c9966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3d08938f1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3d08938f1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c67c9966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c67c9966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3c67c996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3c67c996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29e675971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29e675971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why using HSV instead of RGB - good for when images span many different color palettes. and wavelet transform basic idea of getting textural info, can be used for many more feature extraction goals (edge detection, etc) (used for image compression and other image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c67c9966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c67c9966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The process begins by applying a series of filters hierarchically to the (greyscale) image. A low-pass filter is first applied to the image, which preserves the low-frequency components of the image and removes the high-frequency components. This results in a set of subbands (or different approximations of the image), each containing a portion of the image but at a lower resolution. We get 4 resulting subbands for the filter applied across the image vertically (LH), horizontally (HL), diagonally (HH), and a residual subband that contains the remaining low-frequency information (LL). Next, a high-pass filter is applied to the original image which does the reverse, also resulting in 4 subbands [</a:t>
            </a:r>
            <a:r>
              <a:rPr lang="en" sz="1000">
                <a:solidFill>
                  <a:srgbClr val="0000FF"/>
                </a:solidFill>
              </a:rPr>
              <a:t>9</a:t>
            </a:r>
            <a:r>
              <a:rPr lang="en" sz="1000">
                <a:solidFill>
                  <a:schemeClr val="dk1"/>
                </a:solidFill>
              </a:rPr>
              <a:t>].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c67c9966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c67c9966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c67c9966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c67c9966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c67c9966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c67c9966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47.png"/><Relationship Id="rId5" Type="http://schemas.openxmlformats.org/officeDocument/2006/relationships/image" Target="../media/image66.png"/><Relationship Id="rId6" Type="http://schemas.openxmlformats.org/officeDocument/2006/relationships/image" Target="../media/image26.png"/><Relationship Id="rId7" Type="http://schemas.openxmlformats.org/officeDocument/2006/relationships/image" Target="../media/image37.png"/><Relationship Id="rId8"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68.png"/><Relationship Id="rId7"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25.gif"/><Relationship Id="rId5" Type="http://schemas.openxmlformats.org/officeDocument/2006/relationships/image" Target="../media/image38.png"/><Relationship Id="rId6" Type="http://schemas.openxmlformats.org/officeDocument/2006/relationships/image" Target="../media/image2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8.png"/><Relationship Id="rId4" Type="http://schemas.openxmlformats.org/officeDocument/2006/relationships/image" Target="../media/image2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9.png"/><Relationship Id="rId4" Type="http://schemas.openxmlformats.org/officeDocument/2006/relationships/image" Target="../media/image3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20" Type="http://schemas.openxmlformats.org/officeDocument/2006/relationships/image" Target="../media/image60.png"/><Relationship Id="rId11" Type="http://schemas.openxmlformats.org/officeDocument/2006/relationships/image" Target="../media/image59.png"/><Relationship Id="rId22" Type="http://schemas.openxmlformats.org/officeDocument/2006/relationships/image" Target="../media/image64.png"/><Relationship Id="rId10" Type="http://schemas.openxmlformats.org/officeDocument/2006/relationships/image" Target="../media/image51.png"/><Relationship Id="rId21" Type="http://schemas.openxmlformats.org/officeDocument/2006/relationships/image" Target="../media/image58.png"/><Relationship Id="rId13" Type="http://schemas.openxmlformats.org/officeDocument/2006/relationships/image" Target="../media/image50.png"/><Relationship Id="rId12" Type="http://schemas.openxmlformats.org/officeDocument/2006/relationships/image" Target="../media/image52.png"/><Relationship Id="rId23"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gif"/><Relationship Id="rId4" Type="http://schemas.openxmlformats.org/officeDocument/2006/relationships/image" Target="../media/image44.png"/><Relationship Id="rId9" Type="http://schemas.openxmlformats.org/officeDocument/2006/relationships/image" Target="../media/image57.png"/><Relationship Id="rId15" Type="http://schemas.openxmlformats.org/officeDocument/2006/relationships/image" Target="../media/image54.png"/><Relationship Id="rId14" Type="http://schemas.openxmlformats.org/officeDocument/2006/relationships/image" Target="../media/image61.png"/><Relationship Id="rId17" Type="http://schemas.openxmlformats.org/officeDocument/2006/relationships/image" Target="../media/image56.png"/><Relationship Id="rId16" Type="http://schemas.openxmlformats.org/officeDocument/2006/relationships/image" Target="../media/image55.png"/><Relationship Id="rId5" Type="http://schemas.openxmlformats.org/officeDocument/2006/relationships/image" Target="../media/image45.png"/><Relationship Id="rId19" Type="http://schemas.openxmlformats.org/officeDocument/2006/relationships/image" Target="../media/image62.png"/><Relationship Id="rId6" Type="http://schemas.openxmlformats.org/officeDocument/2006/relationships/image" Target="../media/image48.png"/><Relationship Id="rId18" Type="http://schemas.openxmlformats.org/officeDocument/2006/relationships/image" Target="../media/image63.png"/><Relationship Id="rId7" Type="http://schemas.openxmlformats.org/officeDocument/2006/relationships/image" Target="../media/image41.png"/><Relationship Id="rId8"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9.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3"/>
          <p:cNvPicPr preferRelativeResize="0"/>
          <p:nvPr/>
        </p:nvPicPr>
        <p:blipFill>
          <a:blip r:embed="rId3">
            <a:alphaModFix/>
          </a:blip>
          <a:stretch>
            <a:fillRect/>
          </a:stretch>
        </p:blipFill>
        <p:spPr>
          <a:xfrm>
            <a:off x="580400" y="-526324"/>
            <a:ext cx="8142151" cy="6535801"/>
          </a:xfrm>
          <a:prstGeom prst="rect">
            <a:avLst/>
          </a:prstGeom>
          <a:noFill/>
          <a:ln>
            <a:noFill/>
          </a:ln>
        </p:spPr>
      </p:pic>
      <p:sp>
        <p:nvSpPr>
          <p:cNvPr id="67" name="Google Shape;67;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solidFill>
                <a:srgbClr val="000000"/>
              </a:solidFill>
              <a:highlight>
                <a:srgbClr val="FFFFFF"/>
              </a:highlight>
            </a:endParaRPr>
          </a:p>
          <a:p>
            <a:pPr indent="0" lvl="0" marL="0" rtl="0" algn="ctr">
              <a:spcBef>
                <a:spcPts val="0"/>
              </a:spcBef>
              <a:spcAft>
                <a:spcPts val="0"/>
              </a:spcAft>
              <a:buNone/>
            </a:pPr>
            <a:r>
              <a:rPr lang="en">
                <a:solidFill>
                  <a:srgbClr val="000000"/>
                </a:solidFill>
                <a:highlight>
                  <a:srgbClr val="EAD1DC"/>
                </a:highlight>
              </a:rPr>
              <a:t>A Topological Analysis of Art Movements</a:t>
            </a:r>
            <a:endParaRPr>
              <a:solidFill>
                <a:srgbClr val="000000"/>
              </a:solidFill>
              <a:highlight>
                <a:srgbClr val="EAD1DC"/>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Data Glimpse</a:t>
            </a:r>
            <a:endParaRPr/>
          </a:p>
        </p:txBody>
      </p:sp>
      <p:sp>
        <p:nvSpPr>
          <p:cNvPr id="132" name="Google Shape;132;p22"/>
          <p:cNvSpPr txBox="1"/>
          <p:nvPr>
            <p:ph idx="1" type="body"/>
          </p:nvPr>
        </p:nvSpPr>
        <p:spPr>
          <a:xfrm>
            <a:off x="311700" y="106897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Between movements</a:t>
            </a:r>
            <a:endParaRPr b="1"/>
          </a:p>
          <a:p>
            <a:pPr indent="-342900" lvl="0" marL="457200" rtl="0" algn="l">
              <a:spcBef>
                <a:spcPts val="0"/>
              </a:spcBef>
              <a:spcAft>
                <a:spcPts val="0"/>
              </a:spcAft>
              <a:buSzPts val="1800"/>
              <a:buChar char="-"/>
            </a:pPr>
            <a:r>
              <a:rPr lang="en"/>
              <a:t>Renaissance artwork tends to be more saturated, darker in value, and the modal hue is a shade of red</a:t>
            </a:r>
            <a:endParaRPr/>
          </a:p>
          <a:p>
            <a:pPr indent="-342900" lvl="0" marL="457200" rtl="0" algn="l">
              <a:spcBef>
                <a:spcPts val="0"/>
              </a:spcBef>
              <a:spcAft>
                <a:spcPts val="0"/>
              </a:spcAft>
              <a:buSzPts val="1800"/>
              <a:buChar char="-"/>
            </a:pPr>
            <a:r>
              <a:rPr lang="en"/>
              <a:t>Cubism tends to have higher variance across the features measure except entropy and average saturation</a:t>
            </a:r>
            <a:endParaRPr/>
          </a:p>
          <a:p>
            <a:pPr indent="-342900" lvl="0" marL="457200" rtl="0" algn="l">
              <a:spcBef>
                <a:spcPts val="0"/>
              </a:spcBef>
              <a:spcAft>
                <a:spcPts val="0"/>
              </a:spcAft>
              <a:buSzPts val="1800"/>
              <a:buChar char="-"/>
            </a:pPr>
            <a:r>
              <a:t/>
            </a:r>
            <a:endParaRPr/>
          </a:p>
        </p:txBody>
      </p:sp>
      <p:pic>
        <p:nvPicPr>
          <p:cNvPr id="133" name="Google Shape;133;p22"/>
          <p:cNvPicPr preferRelativeResize="0"/>
          <p:nvPr/>
        </p:nvPicPr>
        <p:blipFill>
          <a:blip r:embed="rId3">
            <a:alphaModFix/>
          </a:blip>
          <a:stretch>
            <a:fillRect/>
          </a:stretch>
        </p:blipFill>
        <p:spPr>
          <a:xfrm>
            <a:off x="147600" y="2669500"/>
            <a:ext cx="2949324" cy="2212000"/>
          </a:xfrm>
          <a:prstGeom prst="rect">
            <a:avLst/>
          </a:prstGeom>
          <a:noFill/>
          <a:ln>
            <a:noFill/>
          </a:ln>
        </p:spPr>
      </p:pic>
      <p:pic>
        <p:nvPicPr>
          <p:cNvPr id="134" name="Google Shape;134;p22"/>
          <p:cNvPicPr preferRelativeResize="0"/>
          <p:nvPr/>
        </p:nvPicPr>
        <p:blipFill>
          <a:blip r:embed="rId4">
            <a:alphaModFix/>
          </a:blip>
          <a:stretch>
            <a:fillRect/>
          </a:stretch>
        </p:blipFill>
        <p:spPr>
          <a:xfrm>
            <a:off x="2964100" y="2649225"/>
            <a:ext cx="3003426" cy="2252549"/>
          </a:xfrm>
          <a:prstGeom prst="rect">
            <a:avLst/>
          </a:prstGeom>
          <a:noFill/>
          <a:ln>
            <a:noFill/>
          </a:ln>
        </p:spPr>
      </p:pic>
      <p:pic>
        <p:nvPicPr>
          <p:cNvPr id="135" name="Google Shape;135;p22"/>
          <p:cNvPicPr preferRelativeResize="0"/>
          <p:nvPr/>
        </p:nvPicPr>
        <p:blipFill>
          <a:blip r:embed="rId5">
            <a:alphaModFix/>
          </a:blip>
          <a:stretch>
            <a:fillRect/>
          </a:stretch>
        </p:blipFill>
        <p:spPr>
          <a:xfrm>
            <a:off x="5967525" y="2669511"/>
            <a:ext cx="2949324" cy="22119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181925" y="1344800"/>
            <a:ext cx="2738775" cy="2054074"/>
          </a:xfrm>
          <a:prstGeom prst="rect">
            <a:avLst/>
          </a:prstGeom>
          <a:noFill/>
          <a:ln>
            <a:noFill/>
          </a:ln>
        </p:spPr>
      </p:pic>
      <p:pic>
        <p:nvPicPr>
          <p:cNvPr id="141" name="Google Shape;141;p23"/>
          <p:cNvPicPr preferRelativeResize="0"/>
          <p:nvPr/>
        </p:nvPicPr>
        <p:blipFill>
          <a:blip r:embed="rId4">
            <a:alphaModFix/>
          </a:blip>
          <a:stretch>
            <a:fillRect/>
          </a:stretch>
        </p:blipFill>
        <p:spPr>
          <a:xfrm>
            <a:off x="3068987" y="1182450"/>
            <a:ext cx="2955225" cy="2216426"/>
          </a:xfrm>
          <a:prstGeom prst="rect">
            <a:avLst/>
          </a:prstGeom>
          <a:noFill/>
          <a:ln>
            <a:noFill/>
          </a:ln>
        </p:spPr>
      </p:pic>
      <p:pic>
        <p:nvPicPr>
          <p:cNvPr id="142" name="Google Shape;142;p23"/>
          <p:cNvPicPr preferRelativeResize="0"/>
          <p:nvPr/>
        </p:nvPicPr>
        <p:blipFill>
          <a:blip r:embed="rId5">
            <a:alphaModFix/>
          </a:blip>
          <a:stretch>
            <a:fillRect/>
          </a:stretch>
        </p:blipFill>
        <p:spPr>
          <a:xfrm>
            <a:off x="6076562" y="1306688"/>
            <a:ext cx="2789589" cy="20921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3">
            <a:alphaModFix/>
          </a:blip>
          <a:stretch>
            <a:fillRect/>
          </a:stretch>
        </p:blipFill>
        <p:spPr>
          <a:xfrm>
            <a:off x="4068123" y="308375"/>
            <a:ext cx="5075876" cy="4349702"/>
          </a:xfrm>
          <a:prstGeom prst="rect">
            <a:avLst/>
          </a:prstGeom>
          <a:noFill/>
          <a:ln>
            <a:noFill/>
          </a:ln>
        </p:spPr>
      </p:pic>
      <p:pic>
        <p:nvPicPr>
          <p:cNvPr id="148" name="Google Shape;148;p24"/>
          <p:cNvPicPr preferRelativeResize="0"/>
          <p:nvPr/>
        </p:nvPicPr>
        <p:blipFill>
          <a:blip r:embed="rId4">
            <a:alphaModFix/>
          </a:blip>
          <a:stretch>
            <a:fillRect/>
          </a:stretch>
        </p:blipFill>
        <p:spPr>
          <a:xfrm>
            <a:off x="0" y="345375"/>
            <a:ext cx="4989527" cy="4275702"/>
          </a:xfrm>
          <a:prstGeom prst="rect">
            <a:avLst/>
          </a:prstGeom>
          <a:noFill/>
          <a:ln>
            <a:noFill/>
          </a:ln>
        </p:spPr>
      </p:pic>
      <p:sp>
        <p:nvSpPr>
          <p:cNvPr id="149" name="Google Shape;149;p24"/>
          <p:cNvSpPr txBox="1"/>
          <p:nvPr>
            <p:ph type="title"/>
          </p:nvPr>
        </p:nvSpPr>
        <p:spPr>
          <a:xfrm>
            <a:off x="311700" y="30837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800">
                <a:solidFill>
                  <a:schemeClr val="dk2"/>
                </a:solidFill>
                <a:latin typeface="Open Sans"/>
                <a:ea typeface="Open Sans"/>
                <a:cs typeface="Open Sans"/>
                <a:sym typeface="Open Sans"/>
              </a:rPr>
              <a:t>Within</a:t>
            </a:r>
            <a:r>
              <a:rPr lang="en" sz="1800">
                <a:solidFill>
                  <a:schemeClr val="dk2"/>
                </a:solidFill>
                <a:latin typeface="Open Sans"/>
                <a:ea typeface="Open Sans"/>
                <a:cs typeface="Open Sans"/>
                <a:sym typeface="Open Sans"/>
              </a:rPr>
              <a:t> movements</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p>
        </p:txBody>
      </p:sp>
      <p:pic>
        <p:nvPicPr>
          <p:cNvPr id="150" name="Google Shape;150;p24"/>
          <p:cNvPicPr preferRelativeResize="0"/>
          <p:nvPr/>
        </p:nvPicPr>
        <p:blipFill>
          <a:blip r:embed="rId5">
            <a:alphaModFix/>
          </a:blip>
          <a:stretch>
            <a:fillRect/>
          </a:stretch>
        </p:blipFill>
        <p:spPr>
          <a:xfrm>
            <a:off x="4446200" y="1351400"/>
            <a:ext cx="1025029" cy="655528"/>
          </a:xfrm>
          <a:prstGeom prst="rect">
            <a:avLst/>
          </a:prstGeom>
          <a:noFill/>
          <a:ln>
            <a:noFill/>
          </a:ln>
          <a:effectLst>
            <a:outerShdw blurRad="57150" rotWithShape="0" algn="bl" dir="5400000" dist="19050">
              <a:srgbClr val="000000">
                <a:alpha val="50000"/>
              </a:srgbClr>
            </a:outerShdw>
          </a:effectLst>
        </p:spPr>
      </p:pic>
      <p:pic>
        <p:nvPicPr>
          <p:cNvPr id="151" name="Google Shape;151;p24"/>
          <p:cNvPicPr preferRelativeResize="0"/>
          <p:nvPr/>
        </p:nvPicPr>
        <p:blipFill>
          <a:blip r:embed="rId6">
            <a:alphaModFix/>
          </a:blip>
          <a:stretch>
            <a:fillRect/>
          </a:stretch>
        </p:blipFill>
        <p:spPr>
          <a:xfrm>
            <a:off x="3336948" y="345376"/>
            <a:ext cx="731176" cy="1421026"/>
          </a:xfrm>
          <a:prstGeom prst="rect">
            <a:avLst/>
          </a:prstGeom>
          <a:noFill/>
          <a:ln>
            <a:noFill/>
          </a:ln>
          <a:effectLst>
            <a:outerShdw blurRad="57150" rotWithShape="0" algn="bl" dir="5400000" dist="19050">
              <a:srgbClr val="000000">
                <a:alpha val="50000"/>
              </a:srgbClr>
            </a:outerShdw>
          </a:effectLst>
        </p:spPr>
      </p:pic>
      <p:cxnSp>
        <p:nvCxnSpPr>
          <p:cNvPr id="152" name="Google Shape;152;p24"/>
          <p:cNvCxnSpPr>
            <a:stCxn id="151" idx="2"/>
          </p:cNvCxnSpPr>
          <p:nvPr/>
        </p:nvCxnSpPr>
        <p:spPr>
          <a:xfrm flipH="1">
            <a:off x="3396836" y="1766402"/>
            <a:ext cx="305700" cy="581100"/>
          </a:xfrm>
          <a:prstGeom prst="straightConnector1">
            <a:avLst/>
          </a:prstGeom>
          <a:noFill/>
          <a:ln cap="flat" cmpd="sng" w="28575">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53" name="Google Shape;153;p24"/>
          <p:cNvCxnSpPr/>
          <p:nvPr/>
        </p:nvCxnSpPr>
        <p:spPr>
          <a:xfrm flipH="1">
            <a:off x="4116439" y="2062178"/>
            <a:ext cx="788700" cy="402600"/>
          </a:xfrm>
          <a:prstGeom prst="straightConnector1">
            <a:avLst/>
          </a:prstGeom>
          <a:noFill/>
          <a:ln cap="flat" cmpd="sng" w="28575">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154" name="Google Shape;154;p24"/>
          <p:cNvPicPr preferRelativeResize="0"/>
          <p:nvPr/>
        </p:nvPicPr>
        <p:blipFill>
          <a:blip r:embed="rId7">
            <a:alphaModFix/>
          </a:blip>
          <a:stretch>
            <a:fillRect/>
          </a:stretch>
        </p:blipFill>
        <p:spPr>
          <a:xfrm>
            <a:off x="3336950" y="3625552"/>
            <a:ext cx="882325" cy="1320998"/>
          </a:xfrm>
          <a:prstGeom prst="rect">
            <a:avLst/>
          </a:prstGeom>
          <a:noFill/>
          <a:ln>
            <a:noFill/>
          </a:ln>
          <a:effectLst>
            <a:outerShdw blurRad="57150" rotWithShape="0" algn="bl" dir="5400000" dist="19050">
              <a:srgbClr val="000000">
                <a:alpha val="50000"/>
              </a:srgbClr>
            </a:outerShdw>
          </a:effectLst>
        </p:spPr>
      </p:pic>
      <p:cxnSp>
        <p:nvCxnSpPr>
          <p:cNvPr id="155" name="Google Shape;155;p24"/>
          <p:cNvCxnSpPr/>
          <p:nvPr/>
        </p:nvCxnSpPr>
        <p:spPr>
          <a:xfrm rot="10800000">
            <a:off x="3072275" y="2968800"/>
            <a:ext cx="483300" cy="621300"/>
          </a:xfrm>
          <a:prstGeom prst="straightConnector1">
            <a:avLst/>
          </a:prstGeom>
          <a:noFill/>
          <a:ln cap="flat" cmpd="sng" w="28575">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156" name="Google Shape;156;p24"/>
          <p:cNvPicPr preferRelativeResize="0"/>
          <p:nvPr/>
        </p:nvPicPr>
        <p:blipFill>
          <a:blip r:embed="rId8">
            <a:alphaModFix/>
          </a:blip>
          <a:stretch>
            <a:fillRect/>
          </a:stretch>
        </p:blipFill>
        <p:spPr>
          <a:xfrm>
            <a:off x="4989525" y="3625550"/>
            <a:ext cx="1288499" cy="1264824"/>
          </a:xfrm>
          <a:prstGeom prst="rect">
            <a:avLst/>
          </a:prstGeom>
          <a:noFill/>
          <a:ln>
            <a:noFill/>
          </a:ln>
          <a:effectLst>
            <a:outerShdw blurRad="57150" rotWithShape="0" algn="bl" dir="5400000" dist="19050">
              <a:srgbClr val="000000">
                <a:alpha val="50000"/>
              </a:srgbClr>
            </a:outerShdw>
          </a:effectLst>
        </p:spPr>
      </p:pic>
      <p:cxnSp>
        <p:nvCxnSpPr>
          <p:cNvPr id="157" name="Google Shape;157;p24"/>
          <p:cNvCxnSpPr/>
          <p:nvPr/>
        </p:nvCxnSpPr>
        <p:spPr>
          <a:xfrm flipH="1" rot="10800000">
            <a:off x="6278024" y="3375962"/>
            <a:ext cx="1047300" cy="882000"/>
          </a:xfrm>
          <a:prstGeom prst="straightConnector1">
            <a:avLst/>
          </a:prstGeom>
          <a:noFill/>
          <a:ln cap="flat" cmpd="sng" w="28575">
            <a:solidFill>
              <a:srgbClr val="4A86E8"/>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158" name="Google Shape;158;p24"/>
          <p:cNvPicPr preferRelativeResize="0"/>
          <p:nvPr/>
        </p:nvPicPr>
        <p:blipFill>
          <a:blip r:embed="rId9">
            <a:alphaModFix/>
          </a:blip>
          <a:stretch>
            <a:fillRect/>
          </a:stretch>
        </p:blipFill>
        <p:spPr>
          <a:xfrm>
            <a:off x="7546099" y="191300"/>
            <a:ext cx="1529602" cy="1084151"/>
          </a:xfrm>
          <a:prstGeom prst="rect">
            <a:avLst/>
          </a:prstGeom>
          <a:noFill/>
          <a:ln>
            <a:noFill/>
          </a:ln>
          <a:effectLst>
            <a:outerShdw blurRad="57150" rotWithShape="0" algn="bl" dir="5400000" dist="19050">
              <a:srgbClr val="000000">
                <a:alpha val="50000"/>
              </a:srgbClr>
            </a:outerShdw>
          </a:effectLst>
        </p:spPr>
      </p:pic>
      <p:cxnSp>
        <p:nvCxnSpPr>
          <p:cNvPr id="159" name="Google Shape;159;p24"/>
          <p:cNvCxnSpPr/>
          <p:nvPr/>
        </p:nvCxnSpPr>
        <p:spPr>
          <a:xfrm flipH="1">
            <a:off x="8229475" y="1387700"/>
            <a:ext cx="317700" cy="1436100"/>
          </a:xfrm>
          <a:prstGeom prst="straightConnector1">
            <a:avLst/>
          </a:prstGeom>
          <a:noFill/>
          <a:ln cap="flat" cmpd="sng" w="28575">
            <a:solidFill>
              <a:srgbClr val="4A86E8"/>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Painting-level TDA</a:t>
            </a:r>
            <a:endParaRPr/>
          </a:p>
        </p:txBody>
      </p:sp>
      <p:sp>
        <p:nvSpPr>
          <p:cNvPr id="165" name="Google Shape;165;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Computed 20 Vietoris-Rips filtrations for each painting</a:t>
            </a:r>
            <a:endParaRPr/>
          </a:p>
          <a:p>
            <a:pPr indent="-342900" lvl="0" marL="457200" rtl="0" algn="l">
              <a:spcBef>
                <a:spcPts val="0"/>
              </a:spcBef>
              <a:spcAft>
                <a:spcPts val="0"/>
              </a:spcAft>
              <a:buSzPts val="1800"/>
              <a:buChar char="-"/>
            </a:pPr>
            <a:r>
              <a:rPr lang="en"/>
              <a:t>Example shown here are of </a:t>
            </a:r>
            <a:r>
              <a:rPr i="1" lang="en"/>
              <a:t>portraits</a:t>
            </a:r>
            <a:r>
              <a:rPr lang="en"/>
              <a:t> from both movements</a:t>
            </a:r>
            <a:endParaRPr/>
          </a:p>
          <a:p>
            <a:pPr indent="-317500" lvl="1" marL="914400" rtl="0" algn="l">
              <a:spcBef>
                <a:spcPts val="0"/>
              </a:spcBef>
              <a:spcAft>
                <a:spcPts val="0"/>
              </a:spcAft>
              <a:buSzPts val="1400"/>
              <a:buChar char="-"/>
            </a:pPr>
            <a:r>
              <a:rPr lang="en"/>
              <a:t>Renaissance paintings Martin Luther and Jane Seymour similar along H0 and H1 homologies</a:t>
            </a:r>
            <a:endParaRPr/>
          </a:p>
          <a:p>
            <a:pPr indent="-317500" lvl="1" marL="914400" rtl="0" algn="l">
              <a:spcBef>
                <a:spcPts val="0"/>
              </a:spcBef>
              <a:spcAft>
                <a:spcPts val="0"/>
              </a:spcAft>
              <a:buSzPts val="1400"/>
              <a:buChar char="-"/>
            </a:pPr>
            <a:r>
              <a:rPr lang="en"/>
              <a:t>Cubist portrait has fewer connected component persistence (but small gap between second to last connected component like the Renaissance portrait)</a:t>
            </a:r>
            <a:endParaRPr/>
          </a:p>
          <a:p>
            <a:pPr indent="-317500" lvl="1" marL="914400" rtl="0" algn="l">
              <a:spcBef>
                <a:spcPts val="0"/>
              </a:spcBef>
              <a:spcAft>
                <a:spcPts val="0"/>
              </a:spcAft>
              <a:buSzPts val="1400"/>
              <a:buChar char="-"/>
            </a:pPr>
            <a:r>
              <a:rPr lang="en"/>
              <a:t>Air, Iron, and Water </a:t>
            </a:r>
            <a:r>
              <a:rPr lang="en"/>
              <a:t>painting</a:t>
            </a:r>
            <a:r>
              <a:rPr lang="en"/>
              <a:t> lacks H0 structure of the portraits</a:t>
            </a:r>
            <a:endParaRPr/>
          </a:p>
          <a:p>
            <a:pPr indent="-317500" lvl="1" marL="914400" rtl="0" algn="l">
              <a:spcBef>
                <a:spcPts val="0"/>
              </a:spcBef>
              <a:spcAft>
                <a:spcPts val="0"/>
              </a:spcAft>
              <a:buSzPts val="1400"/>
              <a:buChar char="-"/>
            </a:pPr>
            <a:r>
              <a:rPr lang="en"/>
              <a:t>The two Cubist paintings and two Renaissance more similar to one another than the three portraits</a:t>
            </a:r>
            <a:endParaRPr/>
          </a:p>
          <a:p>
            <a:pPr indent="0" lvl="0" marL="45720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6"/>
          <p:cNvPicPr preferRelativeResize="0"/>
          <p:nvPr/>
        </p:nvPicPr>
        <p:blipFill>
          <a:blip r:embed="rId3">
            <a:alphaModFix/>
          </a:blip>
          <a:stretch>
            <a:fillRect/>
          </a:stretch>
        </p:blipFill>
        <p:spPr>
          <a:xfrm>
            <a:off x="1712050" y="55000"/>
            <a:ext cx="5852524" cy="4936101"/>
          </a:xfrm>
          <a:prstGeom prst="rect">
            <a:avLst/>
          </a:prstGeom>
          <a:noFill/>
          <a:ln>
            <a:noFill/>
          </a:ln>
        </p:spPr>
      </p:pic>
      <p:pic>
        <p:nvPicPr>
          <p:cNvPr id="171" name="Google Shape;171;p26"/>
          <p:cNvPicPr preferRelativeResize="0"/>
          <p:nvPr/>
        </p:nvPicPr>
        <p:blipFill>
          <a:blip r:embed="rId4">
            <a:alphaModFix/>
          </a:blip>
          <a:stretch>
            <a:fillRect/>
          </a:stretch>
        </p:blipFill>
        <p:spPr>
          <a:xfrm>
            <a:off x="315527" y="254575"/>
            <a:ext cx="1263699" cy="1804301"/>
          </a:xfrm>
          <a:prstGeom prst="rect">
            <a:avLst/>
          </a:prstGeom>
          <a:noFill/>
          <a:ln>
            <a:noFill/>
          </a:ln>
        </p:spPr>
      </p:pic>
      <p:pic>
        <p:nvPicPr>
          <p:cNvPr id="172" name="Google Shape;172;p26"/>
          <p:cNvPicPr preferRelativeResize="0"/>
          <p:nvPr/>
        </p:nvPicPr>
        <p:blipFill>
          <a:blip r:embed="rId5">
            <a:alphaModFix/>
          </a:blip>
          <a:stretch>
            <a:fillRect/>
          </a:stretch>
        </p:blipFill>
        <p:spPr>
          <a:xfrm>
            <a:off x="7660050" y="254586"/>
            <a:ext cx="1263700" cy="2036389"/>
          </a:xfrm>
          <a:prstGeom prst="rect">
            <a:avLst/>
          </a:prstGeom>
          <a:noFill/>
          <a:ln>
            <a:noFill/>
          </a:ln>
        </p:spPr>
      </p:pic>
      <p:pic>
        <p:nvPicPr>
          <p:cNvPr id="173" name="Google Shape;173;p26"/>
          <p:cNvPicPr preferRelativeResize="0"/>
          <p:nvPr/>
        </p:nvPicPr>
        <p:blipFill>
          <a:blip r:embed="rId6">
            <a:alphaModFix/>
          </a:blip>
          <a:stretch>
            <a:fillRect/>
          </a:stretch>
        </p:blipFill>
        <p:spPr>
          <a:xfrm>
            <a:off x="0" y="2660300"/>
            <a:ext cx="1948268" cy="2036400"/>
          </a:xfrm>
          <a:prstGeom prst="rect">
            <a:avLst/>
          </a:prstGeom>
          <a:noFill/>
          <a:ln>
            <a:noFill/>
          </a:ln>
        </p:spPr>
      </p:pic>
      <p:pic>
        <p:nvPicPr>
          <p:cNvPr id="174" name="Google Shape;174;p26"/>
          <p:cNvPicPr preferRelativeResize="0"/>
          <p:nvPr/>
        </p:nvPicPr>
        <p:blipFill>
          <a:blip r:embed="rId7">
            <a:alphaModFix/>
          </a:blip>
          <a:stretch>
            <a:fillRect/>
          </a:stretch>
        </p:blipFill>
        <p:spPr>
          <a:xfrm>
            <a:off x="7232699" y="3270825"/>
            <a:ext cx="1911301" cy="1209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7"/>
          <p:cNvPicPr preferRelativeResize="0"/>
          <p:nvPr/>
        </p:nvPicPr>
        <p:blipFill>
          <a:blip r:embed="rId3">
            <a:alphaModFix amt="48000"/>
          </a:blip>
          <a:stretch>
            <a:fillRect/>
          </a:stretch>
        </p:blipFill>
        <p:spPr>
          <a:xfrm>
            <a:off x="682450" y="78375"/>
            <a:ext cx="3388902" cy="4838699"/>
          </a:xfrm>
          <a:prstGeom prst="rect">
            <a:avLst/>
          </a:prstGeom>
          <a:noFill/>
          <a:ln>
            <a:noFill/>
          </a:ln>
        </p:spPr>
      </p:pic>
      <p:pic>
        <p:nvPicPr>
          <p:cNvPr id="180" name="Google Shape;180;p27"/>
          <p:cNvPicPr preferRelativeResize="0"/>
          <p:nvPr/>
        </p:nvPicPr>
        <p:blipFill>
          <a:blip r:embed="rId4">
            <a:alphaModFix/>
          </a:blip>
          <a:stretch>
            <a:fillRect/>
          </a:stretch>
        </p:blipFill>
        <p:spPr>
          <a:xfrm>
            <a:off x="956851" y="78375"/>
            <a:ext cx="2840100" cy="4838699"/>
          </a:xfrm>
          <a:prstGeom prst="rect">
            <a:avLst/>
          </a:prstGeom>
          <a:noFill/>
          <a:ln>
            <a:noFill/>
          </a:ln>
        </p:spPr>
      </p:pic>
      <p:pic>
        <p:nvPicPr>
          <p:cNvPr id="181" name="Google Shape;181;p27"/>
          <p:cNvPicPr preferRelativeResize="0"/>
          <p:nvPr/>
        </p:nvPicPr>
        <p:blipFill>
          <a:blip r:embed="rId5">
            <a:alphaModFix amt="50000"/>
          </a:blip>
          <a:stretch>
            <a:fillRect/>
          </a:stretch>
        </p:blipFill>
        <p:spPr>
          <a:xfrm>
            <a:off x="5173750" y="78375"/>
            <a:ext cx="3002708" cy="4838701"/>
          </a:xfrm>
          <a:prstGeom prst="rect">
            <a:avLst/>
          </a:prstGeom>
          <a:noFill/>
          <a:ln>
            <a:noFill/>
          </a:ln>
        </p:spPr>
      </p:pic>
      <p:pic>
        <p:nvPicPr>
          <p:cNvPr id="182" name="Google Shape;182;p27"/>
          <p:cNvPicPr preferRelativeResize="0"/>
          <p:nvPr/>
        </p:nvPicPr>
        <p:blipFill>
          <a:blip r:embed="rId6">
            <a:alphaModFix/>
          </a:blip>
          <a:stretch>
            <a:fillRect/>
          </a:stretch>
        </p:blipFill>
        <p:spPr>
          <a:xfrm>
            <a:off x="5331020" y="78375"/>
            <a:ext cx="2688166" cy="4838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6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8"/>
          <p:cNvPicPr preferRelativeResize="0"/>
          <p:nvPr/>
        </p:nvPicPr>
        <p:blipFill>
          <a:blip r:embed="rId3">
            <a:alphaModFix amt="49000"/>
          </a:blip>
          <a:stretch>
            <a:fillRect/>
          </a:stretch>
        </p:blipFill>
        <p:spPr>
          <a:xfrm>
            <a:off x="1854575" y="53725"/>
            <a:ext cx="4629300" cy="4838703"/>
          </a:xfrm>
          <a:prstGeom prst="rect">
            <a:avLst/>
          </a:prstGeom>
          <a:noFill/>
          <a:ln>
            <a:noFill/>
          </a:ln>
        </p:spPr>
      </p:pic>
      <p:pic>
        <p:nvPicPr>
          <p:cNvPr id="188" name="Google Shape;188;p28"/>
          <p:cNvPicPr preferRelativeResize="0"/>
          <p:nvPr/>
        </p:nvPicPr>
        <p:blipFill>
          <a:blip r:embed="rId4">
            <a:alphaModFix/>
          </a:blip>
          <a:stretch>
            <a:fillRect/>
          </a:stretch>
        </p:blipFill>
        <p:spPr>
          <a:xfrm>
            <a:off x="1969800" y="53725"/>
            <a:ext cx="4398830" cy="4838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8"/>
                                        </p:tgtEl>
                                      </p:cBhvr>
                                    </p:animEffect>
                                    <p:set>
                                      <p:cBhvr>
                                        <p:cTn dur="1" fill="hold">
                                          <p:stCondLst>
                                            <p:cond delay="1000"/>
                                          </p:stCondLst>
                                        </p:cTn>
                                        <p:tgtEl>
                                          <p:spTgt spid="1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9"/>
          <p:cNvPicPr preferRelativeResize="0"/>
          <p:nvPr/>
        </p:nvPicPr>
        <p:blipFill>
          <a:blip r:embed="rId3">
            <a:alphaModFix amt="40000"/>
          </a:blip>
          <a:stretch>
            <a:fillRect/>
          </a:stretch>
        </p:blipFill>
        <p:spPr>
          <a:xfrm>
            <a:off x="683727" y="12963"/>
            <a:ext cx="7776548" cy="4920225"/>
          </a:xfrm>
          <a:prstGeom prst="rect">
            <a:avLst/>
          </a:prstGeom>
          <a:noFill/>
          <a:ln>
            <a:noFill/>
          </a:ln>
        </p:spPr>
      </p:pic>
      <p:pic>
        <p:nvPicPr>
          <p:cNvPr id="194" name="Google Shape;194;p29"/>
          <p:cNvPicPr preferRelativeResize="0"/>
          <p:nvPr/>
        </p:nvPicPr>
        <p:blipFill>
          <a:blip r:embed="rId4">
            <a:alphaModFix/>
          </a:blip>
          <a:stretch>
            <a:fillRect/>
          </a:stretch>
        </p:blipFill>
        <p:spPr>
          <a:xfrm>
            <a:off x="539750" y="53738"/>
            <a:ext cx="8064499" cy="4838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4"/>
                                        </p:tgtEl>
                                      </p:cBhvr>
                                    </p:animEffect>
                                    <p:set>
                                      <p:cBhvr>
                                        <p:cTn dur="1" fill="hold">
                                          <p:stCondLst>
                                            <p:cond delay="1000"/>
                                          </p:stCondLst>
                                        </p:cTn>
                                        <p:tgtEl>
                                          <p:spTgt spid="1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0"/>
          <p:cNvPicPr preferRelativeResize="0"/>
          <p:nvPr/>
        </p:nvPicPr>
        <p:blipFill>
          <a:blip r:embed="rId3">
            <a:alphaModFix/>
          </a:blip>
          <a:stretch>
            <a:fillRect/>
          </a:stretch>
        </p:blipFill>
        <p:spPr>
          <a:xfrm>
            <a:off x="1245800" y="0"/>
            <a:ext cx="5809551" cy="49783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persistent features</a:t>
            </a:r>
            <a:endParaRPr/>
          </a:p>
        </p:txBody>
      </p:sp>
      <p:pic>
        <p:nvPicPr>
          <p:cNvPr id="205" name="Google Shape;205;p31"/>
          <p:cNvPicPr preferRelativeResize="0"/>
          <p:nvPr/>
        </p:nvPicPr>
        <p:blipFill>
          <a:blip r:embed="rId3">
            <a:alphaModFix/>
          </a:blip>
          <a:stretch>
            <a:fillRect/>
          </a:stretch>
        </p:blipFill>
        <p:spPr>
          <a:xfrm>
            <a:off x="45138" y="2240775"/>
            <a:ext cx="8839197" cy="2698642"/>
          </a:xfrm>
          <a:prstGeom prst="rect">
            <a:avLst/>
          </a:prstGeom>
          <a:noFill/>
          <a:ln>
            <a:noFill/>
          </a:ln>
        </p:spPr>
      </p:pic>
      <p:pic>
        <p:nvPicPr>
          <p:cNvPr id="206" name="Google Shape;206;p31"/>
          <p:cNvPicPr preferRelativeResize="0"/>
          <p:nvPr/>
        </p:nvPicPr>
        <p:blipFill>
          <a:blip r:embed="rId4">
            <a:alphaModFix/>
          </a:blip>
          <a:stretch>
            <a:fillRect/>
          </a:stretch>
        </p:blipFill>
        <p:spPr>
          <a:xfrm>
            <a:off x="5884438" y="1943925"/>
            <a:ext cx="3214425" cy="2755224"/>
          </a:xfrm>
          <a:prstGeom prst="rect">
            <a:avLst/>
          </a:prstGeom>
          <a:noFill/>
          <a:ln>
            <a:noFill/>
          </a:ln>
        </p:spPr>
      </p:pic>
      <p:pic>
        <p:nvPicPr>
          <p:cNvPr id="207" name="Google Shape;207;p31"/>
          <p:cNvPicPr preferRelativeResize="0"/>
          <p:nvPr/>
        </p:nvPicPr>
        <p:blipFill>
          <a:blip r:embed="rId5">
            <a:alphaModFix/>
          </a:blip>
          <a:stretch>
            <a:fillRect/>
          </a:stretch>
        </p:blipFill>
        <p:spPr>
          <a:xfrm>
            <a:off x="3027163" y="2056400"/>
            <a:ext cx="3083225" cy="2642751"/>
          </a:xfrm>
          <a:prstGeom prst="rect">
            <a:avLst/>
          </a:prstGeom>
          <a:noFill/>
          <a:ln>
            <a:noFill/>
          </a:ln>
        </p:spPr>
      </p:pic>
      <p:pic>
        <p:nvPicPr>
          <p:cNvPr id="208" name="Google Shape;208;p31"/>
          <p:cNvPicPr preferRelativeResize="0"/>
          <p:nvPr/>
        </p:nvPicPr>
        <p:blipFill>
          <a:blip r:embed="rId6">
            <a:alphaModFix/>
          </a:blip>
          <a:stretch>
            <a:fillRect/>
          </a:stretch>
        </p:blipFill>
        <p:spPr>
          <a:xfrm>
            <a:off x="168913" y="2168825"/>
            <a:ext cx="2820875" cy="2417899"/>
          </a:xfrm>
          <a:prstGeom prst="rect">
            <a:avLst/>
          </a:prstGeom>
          <a:noFill/>
          <a:ln>
            <a:noFill/>
          </a:ln>
        </p:spPr>
      </p:pic>
      <p:pic>
        <p:nvPicPr>
          <p:cNvPr id="209" name="Google Shape;209;p31"/>
          <p:cNvPicPr preferRelativeResize="0"/>
          <p:nvPr/>
        </p:nvPicPr>
        <p:blipFill>
          <a:blip r:embed="rId7">
            <a:alphaModFix/>
          </a:blip>
          <a:stretch>
            <a:fillRect/>
          </a:stretch>
        </p:blipFill>
        <p:spPr>
          <a:xfrm>
            <a:off x="6685800" y="560426"/>
            <a:ext cx="1815052" cy="1160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Sample of </a:t>
            </a:r>
            <a:r>
              <a:rPr b="1" lang="en"/>
              <a:t>10 Cubist</a:t>
            </a:r>
            <a:r>
              <a:rPr lang="en"/>
              <a:t> images and </a:t>
            </a:r>
            <a:r>
              <a:rPr b="1" lang="en"/>
              <a:t>10 Renaissance</a:t>
            </a:r>
            <a:r>
              <a:rPr lang="en"/>
              <a:t> images (source Google Arts and Culture app)</a:t>
            </a:r>
            <a:endParaRPr/>
          </a:p>
          <a:p>
            <a:pPr indent="-342900" lvl="0" marL="457200" rtl="0" algn="l">
              <a:spcBef>
                <a:spcPts val="0"/>
              </a:spcBef>
              <a:spcAft>
                <a:spcPts val="0"/>
              </a:spcAft>
              <a:buSzPts val="1800"/>
              <a:buChar char="-"/>
            </a:pPr>
            <a:r>
              <a:rPr lang="en"/>
              <a:t>Processed into a grid of overlapping patches (each patch 256 x 256 pixels)</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4" name="Google Shape;74;p14"/>
          <p:cNvPicPr preferRelativeResize="0"/>
          <p:nvPr/>
        </p:nvPicPr>
        <p:blipFill>
          <a:blip r:embed="rId3">
            <a:alphaModFix/>
          </a:blip>
          <a:stretch>
            <a:fillRect/>
          </a:stretch>
        </p:blipFill>
        <p:spPr>
          <a:xfrm>
            <a:off x="4260200" y="2420475"/>
            <a:ext cx="2492027" cy="2398323"/>
          </a:xfrm>
          <a:prstGeom prst="rect">
            <a:avLst/>
          </a:prstGeom>
          <a:noFill/>
          <a:ln>
            <a:noFill/>
          </a:ln>
        </p:spPr>
      </p:pic>
      <p:pic>
        <p:nvPicPr>
          <p:cNvPr id="75" name="Google Shape;75;p14"/>
          <p:cNvPicPr preferRelativeResize="0"/>
          <p:nvPr/>
        </p:nvPicPr>
        <p:blipFill>
          <a:blip r:embed="rId4">
            <a:alphaModFix/>
          </a:blip>
          <a:stretch>
            <a:fillRect/>
          </a:stretch>
        </p:blipFill>
        <p:spPr>
          <a:xfrm>
            <a:off x="823850" y="2346675"/>
            <a:ext cx="2645376" cy="25459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2"/>
          <p:cNvPicPr preferRelativeResize="0"/>
          <p:nvPr/>
        </p:nvPicPr>
        <p:blipFill>
          <a:blip r:embed="rId3">
            <a:alphaModFix/>
          </a:blip>
          <a:stretch>
            <a:fillRect/>
          </a:stretch>
        </p:blipFill>
        <p:spPr>
          <a:xfrm>
            <a:off x="5978900" y="2647700"/>
            <a:ext cx="2793226" cy="2394200"/>
          </a:xfrm>
          <a:prstGeom prst="rect">
            <a:avLst/>
          </a:prstGeom>
          <a:noFill/>
          <a:ln>
            <a:noFill/>
          </a:ln>
        </p:spPr>
      </p:pic>
      <p:sp>
        <p:nvSpPr>
          <p:cNvPr id="215" name="Google Shape;215;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Movement-level TDA</a:t>
            </a:r>
            <a:endParaRPr/>
          </a:p>
        </p:txBody>
      </p:sp>
      <p:sp>
        <p:nvSpPr>
          <p:cNvPr id="216" name="Google Shape;216;p32"/>
          <p:cNvSpPr txBox="1"/>
          <p:nvPr>
            <p:ph idx="1" type="body"/>
          </p:nvPr>
        </p:nvSpPr>
        <p:spPr>
          <a:xfrm>
            <a:off x="311700" y="12456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2nd dataset constructed from centermost patches of 20 observations</a:t>
            </a:r>
            <a:endParaRPr/>
          </a:p>
          <a:p>
            <a:pPr indent="-342900" lvl="0" marL="457200" rtl="0" algn="l">
              <a:spcBef>
                <a:spcPts val="0"/>
              </a:spcBef>
              <a:spcAft>
                <a:spcPts val="0"/>
              </a:spcAft>
              <a:buSzPts val="1800"/>
              <a:buChar char="-"/>
            </a:pPr>
            <a:r>
              <a:rPr lang="en"/>
              <a:t>Location information removed, Euclidean distance metric computed from remaining features</a:t>
            </a:r>
            <a:endParaRPr/>
          </a:p>
          <a:p>
            <a:pPr indent="-342900" lvl="0" marL="457200" rtl="0" algn="l">
              <a:spcBef>
                <a:spcPts val="0"/>
              </a:spcBef>
              <a:spcAft>
                <a:spcPts val="0"/>
              </a:spcAft>
              <a:buSzPts val="1800"/>
              <a:buChar char="-"/>
            </a:pPr>
            <a:r>
              <a:rPr lang="en"/>
              <a:t>H0 did not split cleanly along movement lines</a:t>
            </a:r>
            <a:endParaRPr/>
          </a:p>
          <a:p>
            <a:pPr indent="-342900" lvl="0" marL="457200" rtl="0" algn="l">
              <a:spcBef>
                <a:spcPts val="0"/>
              </a:spcBef>
              <a:spcAft>
                <a:spcPts val="0"/>
              </a:spcAft>
              <a:buSzPts val="1800"/>
              <a:buChar char="-"/>
            </a:pPr>
            <a:r>
              <a:rPr lang="en"/>
              <a:t>Higher homologies less informative as more data was needed, no persistent H1 cycles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3"/>
          <p:cNvPicPr preferRelativeResize="0"/>
          <p:nvPr/>
        </p:nvPicPr>
        <p:blipFill>
          <a:blip r:embed="rId3">
            <a:alphaModFix/>
          </a:blip>
          <a:stretch>
            <a:fillRect/>
          </a:stretch>
        </p:blipFill>
        <p:spPr>
          <a:xfrm>
            <a:off x="1097725" y="117375"/>
            <a:ext cx="6638450" cy="4846624"/>
          </a:xfrm>
          <a:prstGeom prst="rect">
            <a:avLst/>
          </a:prstGeom>
          <a:noFill/>
          <a:ln>
            <a:noFill/>
          </a:ln>
        </p:spPr>
      </p:pic>
      <p:pic>
        <p:nvPicPr>
          <p:cNvPr id="222" name="Google Shape;222;p33"/>
          <p:cNvPicPr preferRelativeResize="0"/>
          <p:nvPr/>
        </p:nvPicPr>
        <p:blipFill>
          <a:blip r:embed="rId4">
            <a:alphaModFix/>
          </a:blip>
          <a:stretch>
            <a:fillRect/>
          </a:stretch>
        </p:blipFill>
        <p:spPr>
          <a:xfrm>
            <a:off x="4424162" y="1464720"/>
            <a:ext cx="417275" cy="468361"/>
          </a:xfrm>
          <a:prstGeom prst="rect">
            <a:avLst/>
          </a:prstGeom>
          <a:noFill/>
          <a:ln cap="flat" cmpd="sng" w="28575">
            <a:solidFill>
              <a:srgbClr val="93C47D"/>
            </a:solidFill>
            <a:prstDash val="solid"/>
            <a:round/>
            <a:headEnd len="sm" w="sm" type="none"/>
            <a:tailEnd len="sm" w="sm" type="none"/>
          </a:ln>
        </p:spPr>
      </p:pic>
      <p:pic>
        <p:nvPicPr>
          <p:cNvPr id="223" name="Google Shape;223;p33"/>
          <p:cNvPicPr preferRelativeResize="0"/>
          <p:nvPr/>
        </p:nvPicPr>
        <p:blipFill>
          <a:blip r:embed="rId5">
            <a:alphaModFix/>
          </a:blip>
          <a:stretch>
            <a:fillRect/>
          </a:stretch>
        </p:blipFill>
        <p:spPr>
          <a:xfrm>
            <a:off x="3188333" y="1289583"/>
            <a:ext cx="417275" cy="470330"/>
          </a:xfrm>
          <a:prstGeom prst="rect">
            <a:avLst/>
          </a:prstGeom>
          <a:noFill/>
          <a:ln cap="flat" cmpd="sng" w="28575">
            <a:solidFill>
              <a:srgbClr val="93C47D"/>
            </a:solidFill>
            <a:prstDash val="solid"/>
            <a:round/>
            <a:headEnd len="sm" w="sm" type="none"/>
            <a:tailEnd len="sm" w="sm" type="none"/>
          </a:ln>
          <a:effectLst>
            <a:outerShdw blurRad="57150" rotWithShape="0" algn="bl" dir="5400000" dist="19050">
              <a:srgbClr val="000000">
                <a:alpha val="50000"/>
              </a:srgbClr>
            </a:outerShdw>
          </a:effectLst>
        </p:spPr>
      </p:pic>
      <p:pic>
        <p:nvPicPr>
          <p:cNvPr id="224" name="Google Shape;224;p33"/>
          <p:cNvPicPr preferRelativeResize="0"/>
          <p:nvPr/>
        </p:nvPicPr>
        <p:blipFill>
          <a:blip r:embed="rId6">
            <a:alphaModFix/>
          </a:blip>
          <a:stretch>
            <a:fillRect/>
          </a:stretch>
        </p:blipFill>
        <p:spPr>
          <a:xfrm>
            <a:off x="5767678" y="2484691"/>
            <a:ext cx="417275" cy="482355"/>
          </a:xfrm>
          <a:prstGeom prst="rect">
            <a:avLst/>
          </a:prstGeom>
          <a:noFill/>
          <a:ln cap="flat" cmpd="sng" w="28575">
            <a:solidFill>
              <a:srgbClr val="741B47"/>
            </a:solidFill>
            <a:prstDash val="solid"/>
            <a:round/>
            <a:headEnd len="sm" w="sm" type="none"/>
            <a:tailEnd len="sm" w="sm" type="none"/>
          </a:ln>
          <a:effectLst>
            <a:outerShdw blurRad="57150" rotWithShape="0" algn="bl" dir="5400000" dist="19050">
              <a:srgbClr val="374151">
                <a:alpha val="42000"/>
              </a:srgbClr>
            </a:outerShdw>
          </a:effectLst>
        </p:spPr>
      </p:pic>
      <p:pic>
        <p:nvPicPr>
          <p:cNvPr id="225" name="Google Shape;225;p33"/>
          <p:cNvPicPr preferRelativeResize="0"/>
          <p:nvPr/>
        </p:nvPicPr>
        <p:blipFill>
          <a:blip r:embed="rId7">
            <a:alphaModFix/>
          </a:blip>
          <a:stretch>
            <a:fillRect/>
          </a:stretch>
        </p:blipFill>
        <p:spPr>
          <a:xfrm>
            <a:off x="2558150" y="1155959"/>
            <a:ext cx="417275" cy="480444"/>
          </a:xfrm>
          <a:prstGeom prst="rect">
            <a:avLst/>
          </a:prstGeom>
          <a:noFill/>
          <a:ln cap="flat" cmpd="sng" w="28575">
            <a:solidFill>
              <a:srgbClr val="93C47D"/>
            </a:solidFill>
            <a:prstDash val="solid"/>
            <a:round/>
            <a:headEnd len="sm" w="sm" type="none"/>
            <a:tailEnd len="sm" w="sm" type="none"/>
          </a:ln>
          <a:effectLst>
            <a:outerShdw blurRad="57150" rotWithShape="0" algn="bl" dir="5400000" dist="19050">
              <a:srgbClr val="000000">
                <a:alpha val="50000"/>
              </a:srgbClr>
            </a:outerShdw>
          </a:effectLst>
        </p:spPr>
      </p:pic>
      <p:pic>
        <p:nvPicPr>
          <p:cNvPr id="226" name="Google Shape;226;p33"/>
          <p:cNvPicPr preferRelativeResize="0"/>
          <p:nvPr/>
        </p:nvPicPr>
        <p:blipFill>
          <a:blip r:embed="rId8">
            <a:alphaModFix/>
          </a:blip>
          <a:stretch>
            <a:fillRect/>
          </a:stretch>
        </p:blipFill>
        <p:spPr>
          <a:xfrm>
            <a:off x="2272570" y="1636403"/>
            <a:ext cx="417275" cy="480422"/>
          </a:xfrm>
          <a:prstGeom prst="rect">
            <a:avLst/>
          </a:prstGeom>
          <a:noFill/>
          <a:ln cap="flat" cmpd="sng" w="28575">
            <a:solidFill>
              <a:srgbClr val="93C47D"/>
            </a:solidFill>
            <a:prstDash val="solid"/>
            <a:round/>
            <a:headEnd len="sm" w="sm" type="none"/>
            <a:tailEnd len="sm" w="sm" type="none"/>
          </a:ln>
          <a:effectLst>
            <a:outerShdw blurRad="57150" rotWithShape="0" algn="bl" dir="5400000" dist="19050">
              <a:srgbClr val="000000">
                <a:alpha val="50000"/>
              </a:srgbClr>
            </a:outerShdw>
          </a:effectLst>
        </p:spPr>
      </p:pic>
      <p:pic>
        <p:nvPicPr>
          <p:cNvPr id="227" name="Google Shape;227;p33"/>
          <p:cNvPicPr preferRelativeResize="0"/>
          <p:nvPr/>
        </p:nvPicPr>
        <p:blipFill>
          <a:blip r:embed="rId9">
            <a:alphaModFix/>
          </a:blip>
          <a:stretch>
            <a:fillRect/>
          </a:stretch>
        </p:blipFill>
        <p:spPr>
          <a:xfrm>
            <a:off x="4006887" y="2852098"/>
            <a:ext cx="417275" cy="470330"/>
          </a:xfrm>
          <a:prstGeom prst="rect">
            <a:avLst/>
          </a:prstGeom>
          <a:noFill/>
          <a:ln cap="flat" cmpd="sng" w="28575">
            <a:solidFill>
              <a:srgbClr val="93C47D"/>
            </a:solidFill>
            <a:prstDash val="solid"/>
            <a:round/>
            <a:headEnd len="sm" w="sm" type="none"/>
            <a:tailEnd len="sm" w="sm" type="none"/>
          </a:ln>
          <a:effectLst>
            <a:outerShdw blurRad="57150" rotWithShape="0" algn="bl" dir="5400000" dist="19050">
              <a:srgbClr val="000000">
                <a:alpha val="50000"/>
              </a:srgbClr>
            </a:outerShdw>
          </a:effectLst>
        </p:spPr>
      </p:pic>
      <p:pic>
        <p:nvPicPr>
          <p:cNvPr id="228" name="Google Shape;228;p33"/>
          <p:cNvPicPr preferRelativeResize="0"/>
          <p:nvPr/>
        </p:nvPicPr>
        <p:blipFill>
          <a:blip r:embed="rId10">
            <a:alphaModFix/>
          </a:blip>
          <a:stretch>
            <a:fillRect/>
          </a:stretch>
        </p:blipFill>
        <p:spPr>
          <a:xfrm>
            <a:off x="3262167" y="3906067"/>
            <a:ext cx="417275" cy="464813"/>
          </a:xfrm>
          <a:prstGeom prst="rect">
            <a:avLst/>
          </a:prstGeom>
          <a:noFill/>
          <a:ln cap="flat" cmpd="sng" w="28575">
            <a:solidFill>
              <a:srgbClr val="93C47D"/>
            </a:solidFill>
            <a:prstDash val="solid"/>
            <a:round/>
            <a:headEnd len="sm" w="sm" type="none"/>
            <a:tailEnd len="sm" w="sm" type="none"/>
          </a:ln>
          <a:effectLst>
            <a:outerShdw blurRad="57150" rotWithShape="0" algn="bl" dir="5400000" dist="19050">
              <a:srgbClr val="000000">
                <a:alpha val="50000"/>
              </a:srgbClr>
            </a:outerShdw>
          </a:effectLst>
        </p:spPr>
      </p:pic>
      <p:pic>
        <p:nvPicPr>
          <p:cNvPr id="229" name="Google Shape;229;p33"/>
          <p:cNvPicPr preferRelativeResize="0"/>
          <p:nvPr/>
        </p:nvPicPr>
        <p:blipFill>
          <a:blip r:embed="rId11">
            <a:alphaModFix/>
          </a:blip>
          <a:stretch>
            <a:fillRect/>
          </a:stretch>
        </p:blipFill>
        <p:spPr>
          <a:xfrm>
            <a:off x="2500773" y="209601"/>
            <a:ext cx="351742" cy="409398"/>
          </a:xfrm>
          <a:prstGeom prst="rect">
            <a:avLst/>
          </a:prstGeom>
          <a:noFill/>
          <a:ln cap="flat" cmpd="sng" w="28575">
            <a:solidFill>
              <a:srgbClr val="93C47D"/>
            </a:solidFill>
            <a:prstDash val="solid"/>
            <a:round/>
            <a:headEnd len="sm" w="sm" type="none"/>
            <a:tailEnd len="sm" w="sm" type="none"/>
          </a:ln>
          <a:effectLst>
            <a:outerShdw blurRad="57150" rotWithShape="0" algn="bl" dir="5400000" dist="19050">
              <a:srgbClr val="000000">
                <a:alpha val="50000"/>
              </a:srgbClr>
            </a:outerShdw>
          </a:effectLst>
        </p:spPr>
      </p:pic>
      <p:pic>
        <p:nvPicPr>
          <p:cNvPr id="230" name="Google Shape;230;p33"/>
          <p:cNvPicPr preferRelativeResize="0"/>
          <p:nvPr/>
        </p:nvPicPr>
        <p:blipFill>
          <a:blip r:embed="rId12">
            <a:alphaModFix/>
          </a:blip>
          <a:stretch>
            <a:fillRect/>
          </a:stretch>
        </p:blipFill>
        <p:spPr>
          <a:xfrm>
            <a:off x="1446490" y="3256572"/>
            <a:ext cx="417275" cy="470330"/>
          </a:xfrm>
          <a:prstGeom prst="rect">
            <a:avLst/>
          </a:prstGeom>
          <a:noFill/>
          <a:ln cap="flat" cmpd="sng" w="28575">
            <a:solidFill>
              <a:srgbClr val="93C47D"/>
            </a:solidFill>
            <a:prstDash val="solid"/>
            <a:round/>
            <a:headEnd len="sm" w="sm" type="none"/>
            <a:tailEnd len="sm" w="sm" type="none"/>
          </a:ln>
          <a:effectLst>
            <a:outerShdw blurRad="57150" rotWithShape="0" algn="bl" dir="5400000" dist="19050">
              <a:srgbClr val="000000">
                <a:alpha val="50000"/>
              </a:srgbClr>
            </a:outerShdw>
          </a:effectLst>
        </p:spPr>
      </p:pic>
      <p:pic>
        <p:nvPicPr>
          <p:cNvPr id="231" name="Google Shape;231;p33"/>
          <p:cNvPicPr preferRelativeResize="0"/>
          <p:nvPr/>
        </p:nvPicPr>
        <p:blipFill>
          <a:blip r:embed="rId13">
            <a:alphaModFix/>
          </a:blip>
          <a:stretch>
            <a:fillRect/>
          </a:stretch>
        </p:blipFill>
        <p:spPr>
          <a:xfrm>
            <a:off x="4424161" y="2047073"/>
            <a:ext cx="417275" cy="480446"/>
          </a:xfrm>
          <a:prstGeom prst="rect">
            <a:avLst/>
          </a:prstGeom>
          <a:noFill/>
          <a:ln cap="flat" cmpd="sng" w="28575">
            <a:solidFill>
              <a:srgbClr val="93C47D"/>
            </a:solidFill>
            <a:prstDash val="solid"/>
            <a:round/>
            <a:headEnd len="sm" w="sm" type="none"/>
            <a:tailEnd len="sm" w="sm" type="none"/>
          </a:ln>
        </p:spPr>
      </p:pic>
      <p:pic>
        <p:nvPicPr>
          <p:cNvPr id="232" name="Google Shape;232;p33"/>
          <p:cNvPicPr preferRelativeResize="0"/>
          <p:nvPr/>
        </p:nvPicPr>
        <p:blipFill>
          <a:blip r:embed="rId14">
            <a:alphaModFix/>
          </a:blip>
          <a:stretch>
            <a:fillRect/>
          </a:stretch>
        </p:blipFill>
        <p:spPr>
          <a:xfrm>
            <a:off x="5408555" y="1581643"/>
            <a:ext cx="417275" cy="465430"/>
          </a:xfrm>
          <a:prstGeom prst="rect">
            <a:avLst/>
          </a:prstGeom>
          <a:noFill/>
          <a:ln cap="flat" cmpd="sng" w="28575">
            <a:solidFill>
              <a:srgbClr val="741B47"/>
            </a:solidFill>
            <a:prstDash val="solid"/>
            <a:round/>
            <a:headEnd len="sm" w="sm" type="none"/>
            <a:tailEnd len="sm" w="sm" type="none"/>
          </a:ln>
          <a:effectLst>
            <a:outerShdw blurRad="57150" rotWithShape="0" algn="bl" dir="5400000" dist="19050">
              <a:srgbClr val="374151">
                <a:alpha val="42000"/>
              </a:srgbClr>
            </a:outerShdw>
          </a:effectLst>
        </p:spPr>
      </p:pic>
      <p:pic>
        <p:nvPicPr>
          <p:cNvPr id="233" name="Google Shape;233;p33"/>
          <p:cNvPicPr preferRelativeResize="0"/>
          <p:nvPr/>
        </p:nvPicPr>
        <p:blipFill>
          <a:blip r:embed="rId15">
            <a:alphaModFix/>
          </a:blip>
          <a:stretch>
            <a:fillRect/>
          </a:stretch>
        </p:blipFill>
        <p:spPr>
          <a:xfrm>
            <a:off x="4785341" y="2381758"/>
            <a:ext cx="417275" cy="470330"/>
          </a:xfrm>
          <a:prstGeom prst="rect">
            <a:avLst/>
          </a:prstGeom>
          <a:noFill/>
          <a:ln cap="flat" cmpd="sng" w="28575">
            <a:solidFill>
              <a:srgbClr val="741B47"/>
            </a:solidFill>
            <a:prstDash val="solid"/>
            <a:round/>
            <a:headEnd len="sm" w="sm" type="none"/>
            <a:tailEnd len="sm" w="sm" type="none"/>
          </a:ln>
          <a:effectLst>
            <a:outerShdw blurRad="57150" rotWithShape="0" algn="bl" dir="5400000" dist="19050">
              <a:srgbClr val="374151">
                <a:alpha val="42000"/>
              </a:srgbClr>
            </a:outerShdw>
          </a:effectLst>
        </p:spPr>
      </p:pic>
      <p:pic>
        <p:nvPicPr>
          <p:cNvPr id="234" name="Google Shape;234;p33"/>
          <p:cNvPicPr preferRelativeResize="0"/>
          <p:nvPr/>
        </p:nvPicPr>
        <p:blipFill>
          <a:blip r:embed="rId16">
            <a:alphaModFix/>
          </a:blip>
          <a:stretch>
            <a:fillRect/>
          </a:stretch>
        </p:blipFill>
        <p:spPr>
          <a:xfrm>
            <a:off x="6290173" y="1426340"/>
            <a:ext cx="417275" cy="469662"/>
          </a:xfrm>
          <a:prstGeom prst="rect">
            <a:avLst/>
          </a:prstGeom>
          <a:noFill/>
          <a:ln cap="flat" cmpd="sng" w="28575">
            <a:solidFill>
              <a:srgbClr val="741B47"/>
            </a:solidFill>
            <a:prstDash val="solid"/>
            <a:round/>
            <a:headEnd len="sm" w="sm" type="none"/>
            <a:tailEnd len="sm" w="sm" type="none"/>
          </a:ln>
          <a:effectLst>
            <a:outerShdw blurRad="57150" rotWithShape="0" algn="bl" dir="5400000" dist="19050">
              <a:srgbClr val="374151">
                <a:alpha val="42000"/>
              </a:srgbClr>
            </a:outerShdw>
          </a:effectLst>
        </p:spPr>
      </p:pic>
      <p:pic>
        <p:nvPicPr>
          <p:cNvPr id="235" name="Google Shape;235;p33"/>
          <p:cNvPicPr preferRelativeResize="0"/>
          <p:nvPr/>
        </p:nvPicPr>
        <p:blipFill>
          <a:blip r:embed="rId17">
            <a:alphaModFix/>
          </a:blip>
          <a:stretch>
            <a:fillRect/>
          </a:stretch>
        </p:blipFill>
        <p:spPr>
          <a:xfrm>
            <a:off x="7171791" y="1767108"/>
            <a:ext cx="417275" cy="466054"/>
          </a:xfrm>
          <a:prstGeom prst="rect">
            <a:avLst/>
          </a:prstGeom>
          <a:noFill/>
          <a:ln cap="flat" cmpd="sng" w="28575">
            <a:solidFill>
              <a:srgbClr val="741B47"/>
            </a:solidFill>
            <a:prstDash val="solid"/>
            <a:round/>
            <a:headEnd len="sm" w="sm" type="none"/>
            <a:tailEnd len="sm" w="sm" type="none"/>
          </a:ln>
          <a:effectLst>
            <a:outerShdw blurRad="57150" rotWithShape="0" algn="bl" dir="5400000" dist="19050">
              <a:srgbClr val="374151">
                <a:alpha val="42000"/>
              </a:srgbClr>
            </a:outerShdw>
          </a:effectLst>
        </p:spPr>
      </p:pic>
      <p:pic>
        <p:nvPicPr>
          <p:cNvPr id="236" name="Google Shape;236;p33"/>
          <p:cNvPicPr preferRelativeResize="0"/>
          <p:nvPr/>
        </p:nvPicPr>
        <p:blipFill>
          <a:blip r:embed="rId18">
            <a:alphaModFix/>
          </a:blip>
          <a:stretch>
            <a:fillRect/>
          </a:stretch>
        </p:blipFill>
        <p:spPr>
          <a:xfrm>
            <a:off x="3411406" y="2135483"/>
            <a:ext cx="417275" cy="476081"/>
          </a:xfrm>
          <a:prstGeom prst="rect">
            <a:avLst/>
          </a:prstGeom>
          <a:noFill/>
          <a:ln cap="flat" cmpd="sng" w="28575">
            <a:solidFill>
              <a:srgbClr val="A64D79"/>
            </a:solidFill>
            <a:prstDash val="solid"/>
            <a:round/>
            <a:headEnd len="sm" w="sm" type="none"/>
            <a:tailEnd len="sm" w="sm" type="none"/>
          </a:ln>
          <a:effectLst>
            <a:outerShdw blurRad="57150" rotWithShape="0" algn="bl" dir="5400000" dist="19050">
              <a:srgbClr val="374151">
                <a:alpha val="42000"/>
              </a:srgbClr>
            </a:outerShdw>
          </a:effectLst>
        </p:spPr>
      </p:pic>
      <p:pic>
        <p:nvPicPr>
          <p:cNvPr id="237" name="Google Shape;237;p33"/>
          <p:cNvPicPr preferRelativeResize="0"/>
          <p:nvPr/>
        </p:nvPicPr>
        <p:blipFill>
          <a:blip r:embed="rId19">
            <a:alphaModFix/>
          </a:blip>
          <a:stretch>
            <a:fillRect/>
          </a:stretch>
        </p:blipFill>
        <p:spPr>
          <a:xfrm>
            <a:off x="3979660" y="4241436"/>
            <a:ext cx="417274" cy="471017"/>
          </a:xfrm>
          <a:prstGeom prst="rect">
            <a:avLst/>
          </a:prstGeom>
          <a:noFill/>
          <a:ln cap="flat" cmpd="sng" w="28575">
            <a:solidFill>
              <a:srgbClr val="741B47"/>
            </a:solidFill>
            <a:prstDash val="solid"/>
            <a:round/>
            <a:headEnd len="sm" w="sm" type="none"/>
            <a:tailEnd len="sm" w="sm" type="none"/>
          </a:ln>
          <a:effectLst>
            <a:outerShdw blurRad="57150" rotWithShape="0" algn="bl" dir="5400000" dist="19050">
              <a:srgbClr val="374151">
                <a:alpha val="42000"/>
              </a:srgbClr>
            </a:outerShdw>
          </a:effectLst>
        </p:spPr>
      </p:pic>
      <p:pic>
        <p:nvPicPr>
          <p:cNvPr id="238" name="Google Shape;238;p33"/>
          <p:cNvPicPr preferRelativeResize="0"/>
          <p:nvPr/>
        </p:nvPicPr>
        <p:blipFill>
          <a:blip r:embed="rId20">
            <a:alphaModFix/>
          </a:blip>
          <a:stretch>
            <a:fillRect/>
          </a:stretch>
        </p:blipFill>
        <p:spPr>
          <a:xfrm>
            <a:off x="4155763" y="3435054"/>
            <a:ext cx="417274" cy="471017"/>
          </a:xfrm>
          <a:prstGeom prst="rect">
            <a:avLst/>
          </a:prstGeom>
          <a:noFill/>
          <a:ln cap="flat" cmpd="sng" w="28575">
            <a:solidFill>
              <a:srgbClr val="741B47"/>
            </a:solidFill>
            <a:prstDash val="solid"/>
            <a:round/>
            <a:headEnd len="sm" w="sm" type="none"/>
            <a:tailEnd len="sm" w="sm" type="none"/>
          </a:ln>
          <a:effectLst>
            <a:outerShdw blurRad="57150" rotWithShape="0" algn="bl" dir="5400000" dist="19050">
              <a:srgbClr val="374151">
                <a:alpha val="42000"/>
              </a:srgbClr>
            </a:outerShdw>
          </a:effectLst>
        </p:spPr>
      </p:pic>
      <p:pic>
        <p:nvPicPr>
          <p:cNvPr id="239" name="Google Shape;239;p33"/>
          <p:cNvPicPr preferRelativeResize="0"/>
          <p:nvPr/>
        </p:nvPicPr>
        <p:blipFill>
          <a:blip r:embed="rId21">
            <a:alphaModFix/>
          </a:blip>
          <a:stretch>
            <a:fillRect/>
          </a:stretch>
        </p:blipFill>
        <p:spPr>
          <a:xfrm>
            <a:off x="4916358" y="1461610"/>
            <a:ext cx="417275" cy="474605"/>
          </a:xfrm>
          <a:prstGeom prst="rect">
            <a:avLst/>
          </a:prstGeom>
          <a:noFill/>
          <a:ln cap="flat" cmpd="sng" w="28575">
            <a:solidFill>
              <a:srgbClr val="741B47"/>
            </a:solidFill>
            <a:prstDash val="solid"/>
            <a:round/>
            <a:headEnd len="sm" w="sm" type="none"/>
            <a:tailEnd len="sm" w="sm" type="none"/>
          </a:ln>
          <a:effectLst>
            <a:outerShdw blurRad="57150" rotWithShape="0" algn="bl" dir="5400000" dist="19050">
              <a:srgbClr val="374151">
                <a:alpha val="42000"/>
              </a:srgbClr>
            </a:outerShdw>
          </a:effectLst>
        </p:spPr>
      </p:pic>
      <p:pic>
        <p:nvPicPr>
          <p:cNvPr id="240" name="Google Shape;240;p33"/>
          <p:cNvPicPr preferRelativeResize="0"/>
          <p:nvPr/>
        </p:nvPicPr>
        <p:blipFill>
          <a:blip r:embed="rId22">
            <a:alphaModFix/>
          </a:blip>
          <a:stretch>
            <a:fillRect/>
          </a:stretch>
        </p:blipFill>
        <p:spPr>
          <a:xfrm>
            <a:off x="6455118" y="2611570"/>
            <a:ext cx="417274" cy="475333"/>
          </a:xfrm>
          <a:prstGeom prst="rect">
            <a:avLst/>
          </a:prstGeom>
          <a:noFill/>
          <a:ln cap="flat" cmpd="sng" w="28575">
            <a:solidFill>
              <a:srgbClr val="741B47"/>
            </a:solidFill>
            <a:prstDash val="solid"/>
            <a:round/>
            <a:headEnd len="sm" w="sm" type="none"/>
            <a:tailEnd len="sm" w="sm" type="none"/>
          </a:ln>
          <a:effectLst>
            <a:outerShdw blurRad="57150" rotWithShape="0" algn="bl" dir="5400000" dist="19050">
              <a:srgbClr val="374151">
                <a:alpha val="42000"/>
              </a:srgbClr>
            </a:outerShdw>
          </a:effectLst>
        </p:spPr>
      </p:pic>
      <p:pic>
        <p:nvPicPr>
          <p:cNvPr id="241" name="Google Shape;241;p33"/>
          <p:cNvPicPr preferRelativeResize="0"/>
          <p:nvPr/>
        </p:nvPicPr>
        <p:blipFill>
          <a:blip r:embed="rId23">
            <a:alphaModFix/>
          </a:blip>
          <a:stretch>
            <a:fillRect/>
          </a:stretch>
        </p:blipFill>
        <p:spPr>
          <a:xfrm>
            <a:off x="4573038" y="3498649"/>
            <a:ext cx="417275" cy="476077"/>
          </a:xfrm>
          <a:prstGeom prst="rect">
            <a:avLst/>
          </a:prstGeom>
          <a:noFill/>
          <a:ln cap="flat" cmpd="sng" w="28575">
            <a:solidFill>
              <a:srgbClr val="741B47"/>
            </a:solidFill>
            <a:prstDash val="solid"/>
            <a:round/>
            <a:headEnd len="sm" w="sm" type="none"/>
            <a:tailEnd len="sm" w="sm" type="none"/>
          </a:ln>
          <a:effectLst>
            <a:outerShdw blurRad="57150" rotWithShape="0" algn="bl" dir="5400000" dist="19050">
              <a:srgbClr val="374151">
                <a:alpha val="42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Directions</a:t>
            </a:r>
            <a:endParaRPr/>
          </a:p>
        </p:txBody>
      </p:sp>
      <p:sp>
        <p:nvSpPr>
          <p:cNvPr id="247" name="Google Shape;247;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Leverage wavelet coefficients themselves to assemble dataset and compute filtrations</a:t>
            </a:r>
            <a:endParaRPr/>
          </a:p>
          <a:p>
            <a:pPr indent="-342900" lvl="0" marL="457200" rtl="0" algn="l">
              <a:spcBef>
                <a:spcPts val="0"/>
              </a:spcBef>
              <a:spcAft>
                <a:spcPts val="0"/>
              </a:spcAft>
              <a:buSzPts val="1800"/>
              <a:buChar char="-"/>
            </a:pPr>
            <a:r>
              <a:rPr lang="en"/>
              <a:t>Incorporate homologies into ML models that classify paintings into movements</a:t>
            </a:r>
            <a:endParaRPr/>
          </a:p>
          <a:p>
            <a:pPr indent="-342900" lvl="0" marL="457200" rtl="0" algn="l">
              <a:spcBef>
                <a:spcPts val="0"/>
              </a:spcBef>
              <a:spcAft>
                <a:spcPts val="0"/>
              </a:spcAft>
              <a:buSzPts val="1800"/>
              <a:buChar char="-"/>
            </a:pPr>
            <a:r>
              <a:rPr lang="en"/>
              <a:t>Expand dataset to include more artworks within Cubism and Renaissance (maybe get more out of the movement-level analysis) and a wider range of movements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529150" y="2075875"/>
            <a:ext cx="33339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5"/>
          <p:cNvPicPr preferRelativeResize="0"/>
          <p:nvPr/>
        </p:nvPicPr>
        <p:blipFill>
          <a:blip r:embed="rId3">
            <a:alphaModFix/>
          </a:blip>
          <a:stretch>
            <a:fillRect/>
          </a:stretch>
        </p:blipFill>
        <p:spPr>
          <a:xfrm>
            <a:off x="4572000" y="0"/>
            <a:ext cx="4458533" cy="5038450"/>
          </a:xfrm>
          <a:prstGeom prst="rect">
            <a:avLst/>
          </a:prstGeom>
          <a:noFill/>
          <a:ln>
            <a:noFill/>
          </a:ln>
        </p:spPr>
      </p:pic>
      <p:pic>
        <p:nvPicPr>
          <p:cNvPr id="81" name="Google Shape;81;p15"/>
          <p:cNvPicPr preferRelativeResize="0"/>
          <p:nvPr/>
        </p:nvPicPr>
        <p:blipFill>
          <a:blip r:embed="rId4">
            <a:alphaModFix/>
          </a:blip>
          <a:stretch>
            <a:fillRect/>
          </a:stretch>
        </p:blipFill>
        <p:spPr>
          <a:xfrm>
            <a:off x="36900" y="525375"/>
            <a:ext cx="5047574" cy="4402474"/>
          </a:xfrm>
          <a:prstGeom prst="rect">
            <a:avLst/>
          </a:prstGeom>
          <a:noFill/>
          <a:ln>
            <a:noFill/>
          </a:ln>
        </p:spPr>
      </p:pic>
      <p:sp>
        <p:nvSpPr>
          <p:cNvPr id="82" name="Google Shape;82;p15"/>
          <p:cNvSpPr txBox="1"/>
          <p:nvPr>
            <p:ph type="title"/>
          </p:nvPr>
        </p:nvSpPr>
        <p:spPr>
          <a:xfrm>
            <a:off x="311700" y="2006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Cubist Paintings</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6"/>
          <p:cNvPicPr preferRelativeResize="0"/>
          <p:nvPr/>
        </p:nvPicPr>
        <p:blipFill>
          <a:blip r:embed="rId3">
            <a:alphaModFix/>
          </a:blip>
          <a:stretch>
            <a:fillRect/>
          </a:stretch>
        </p:blipFill>
        <p:spPr>
          <a:xfrm>
            <a:off x="0" y="1051275"/>
            <a:ext cx="4347375" cy="3981775"/>
          </a:xfrm>
          <a:prstGeom prst="rect">
            <a:avLst/>
          </a:prstGeom>
          <a:noFill/>
          <a:ln>
            <a:noFill/>
          </a:ln>
        </p:spPr>
      </p:pic>
      <p:sp>
        <p:nvSpPr>
          <p:cNvPr id="88" name="Google Shape;88;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Renaissance Paintings</a:t>
            </a:r>
            <a:endParaRPr/>
          </a:p>
        </p:txBody>
      </p:sp>
      <p:pic>
        <p:nvPicPr>
          <p:cNvPr id="89" name="Google Shape;89;p16"/>
          <p:cNvPicPr preferRelativeResize="0"/>
          <p:nvPr/>
        </p:nvPicPr>
        <p:blipFill>
          <a:blip r:embed="rId4">
            <a:alphaModFix/>
          </a:blip>
          <a:stretch>
            <a:fillRect/>
          </a:stretch>
        </p:blipFill>
        <p:spPr>
          <a:xfrm>
            <a:off x="4129925" y="31750"/>
            <a:ext cx="4179374" cy="5001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2169393" y="3023975"/>
            <a:ext cx="2465015" cy="424850"/>
          </a:xfrm>
          <a:prstGeom prst="rect">
            <a:avLst/>
          </a:prstGeom>
          <a:noFill/>
          <a:ln>
            <a:noFill/>
          </a:ln>
        </p:spPr>
      </p:pic>
      <p:sp>
        <p:nvSpPr>
          <p:cNvPr id="95" name="Google Shape;95;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Color</a:t>
            </a:r>
            <a:r>
              <a:rPr lang="en"/>
              <a:t>: transformed RGB to HSV (Hue, Saturation, Value) </a:t>
            </a:r>
            <a:endParaRPr/>
          </a:p>
          <a:p>
            <a:pPr indent="-317500" lvl="1" marL="914400" rtl="0" algn="l">
              <a:spcBef>
                <a:spcPts val="0"/>
              </a:spcBef>
              <a:spcAft>
                <a:spcPts val="0"/>
              </a:spcAft>
              <a:buSzPts val="1400"/>
              <a:buChar char="-"/>
            </a:pPr>
            <a:r>
              <a:rPr lang="en"/>
              <a:t>Color moments (mean and variance) taken as color distribution summary statistics</a:t>
            </a:r>
            <a:endParaRPr/>
          </a:p>
          <a:p>
            <a:pPr indent="-342900" lvl="0" marL="457200" rtl="0" algn="l">
              <a:spcBef>
                <a:spcPts val="0"/>
              </a:spcBef>
              <a:spcAft>
                <a:spcPts val="0"/>
              </a:spcAft>
              <a:buSzPts val="1800"/>
              <a:buChar char="-"/>
            </a:pPr>
            <a:r>
              <a:rPr b="1" lang="en"/>
              <a:t>Texture</a:t>
            </a:r>
            <a:r>
              <a:rPr lang="en"/>
              <a:t>: Wavelet transform</a:t>
            </a:r>
            <a:endParaRPr/>
          </a:p>
          <a:p>
            <a:pPr indent="-317500" lvl="1" marL="914400" rtl="0" algn="l">
              <a:spcBef>
                <a:spcPts val="1000"/>
              </a:spcBef>
              <a:spcAft>
                <a:spcPts val="0"/>
              </a:spcAft>
              <a:buSzPts val="1400"/>
              <a:buChar char="-"/>
            </a:pPr>
            <a:r>
              <a:rPr lang="en"/>
              <a:t>Energy = </a:t>
            </a:r>
            <a:endParaRPr/>
          </a:p>
          <a:p>
            <a:pPr indent="-317500" lvl="1" marL="914400" rtl="0" algn="l">
              <a:spcBef>
                <a:spcPts val="1000"/>
              </a:spcBef>
              <a:spcAft>
                <a:spcPts val="0"/>
              </a:spcAft>
              <a:buSzPts val="1400"/>
              <a:buChar char="-"/>
            </a:pPr>
            <a:r>
              <a:rPr lang="en"/>
              <a:t>Shannon Entropy = </a:t>
            </a:r>
            <a:endParaRPr/>
          </a:p>
          <a:p>
            <a:pPr indent="-317500" lvl="1" marL="914400" rtl="0" algn="l">
              <a:spcBef>
                <a:spcPts val="1000"/>
              </a:spcBef>
              <a:spcAft>
                <a:spcPts val="1000"/>
              </a:spcAft>
              <a:buSzPts val="1400"/>
              <a:buChar char="-"/>
            </a:pPr>
            <a:r>
              <a:rPr lang="en"/>
              <a:t>Contrast = </a:t>
            </a:r>
            <a:endParaRPr/>
          </a:p>
        </p:txBody>
      </p:sp>
      <p:sp>
        <p:nvSpPr>
          <p:cNvPr id="96" name="Google Shape;96;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pic>
        <p:nvPicPr>
          <p:cNvPr id="97" name="Google Shape;97;p17"/>
          <p:cNvPicPr preferRelativeResize="0"/>
          <p:nvPr/>
        </p:nvPicPr>
        <p:blipFill>
          <a:blip r:embed="rId4">
            <a:alphaModFix/>
          </a:blip>
          <a:stretch>
            <a:fillRect/>
          </a:stretch>
        </p:blipFill>
        <p:spPr>
          <a:xfrm>
            <a:off x="2933625" y="2571738"/>
            <a:ext cx="2061800" cy="530925"/>
          </a:xfrm>
          <a:prstGeom prst="rect">
            <a:avLst/>
          </a:prstGeom>
          <a:noFill/>
          <a:ln>
            <a:noFill/>
          </a:ln>
        </p:spPr>
      </p:pic>
      <p:pic>
        <p:nvPicPr>
          <p:cNvPr id="98" name="Google Shape;98;p17"/>
          <p:cNvPicPr preferRelativeResize="0"/>
          <p:nvPr/>
        </p:nvPicPr>
        <p:blipFill>
          <a:blip r:embed="rId5">
            <a:alphaModFix/>
          </a:blip>
          <a:stretch>
            <a:fillRect/>
          </a:stretch>
        </p:blipFill>
        <p:spPr>
          <a:xfrm>
            <a:off x="4634400" y="3023975"/>
            <a:ext cx="4242801" cy="1854600"/>
          </a:xfrm>
          <a:prstGeom prst="rect">
            <a:avLst/>
          </a:prstGeom>
          <a:noFill/>
          <a:ln>
            <a:noFill/>
          </a:ln>
        </p:spPr>
      </p:pic>
      <p:pic>
        <p:nvPicPr>
          <p:cNvPr id="99" name="Google Shape;99;p17"/>
          <p:cNvPicPr preferRelativeResize="0"/>
          <p:nvPr/>
        </p:nvPicPr>
        <p:blipFill>
          <a:blip r:embed="rId6">
            <a:alphaModFix/>
          </a:blip>
          <a:stretch>
            <a:fillRect/>
          </a:stretch>
        </p:blipFill>
        <p:spPr>
          <a:xfrm>
            <a:off x="2097725" y="2223798"/>
            <a:ext cx="2106325" cy="424850"/>
          </a:xfrm>
          <a:prstGeom prst="rect">
            <a:avLst/>
          </a:prstGeom>
          <a:noFill/>
          <a:ln>
            <a:noFill/>
          </a:ln>
        </p:spPr>
      </p:pic>
      <p:pic>
        <p:nvPicPr>
          <p:cNvPr id="100" name="Google Shape;100;p17"/>
          <p:cNvPicPr preferRelativeResize="0"/>
          <p:nvPr/>
        </p:nvPicPr>
        <p:blipFill>
          <a:blip r:embed="rId7">
            <a:alphaModFix/>
          </a:blip>
          <a:stretch>
            <a:fillRect/>
          </a:stretch>
        </p:blipFill>
        <p:spPr>
          <a:xfrm>
            <a:off x="4204050" y="2104762"/>
            <a:ext cx="1433675" cy="466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8"/>
          <p:cNvPicPr preferRelativeResize="0"/>
          <p:nvPr/>
        </p:nvPicPr>
        <p:blipFill>
          <a:blip r:embed="rId3">
            <a:alphaModFix/>
          </a:blip>
          <a:stretch>
            <a:fillRect/>
          </a:stretch>
        </p:blipFill>
        <p:spPr>
          <a:xfrm>
            <a:off x="7404275" y="-51650"/>
            <a:ext cx="1515500" cy="1515500"/>
          </a:xfrm>
          <a:prstGeom prst="rect">
            <a:avLst/>
          </a:prstGeom>
          <a:noFill/>
          <a:ln>
            <a:noFill/>
          </a:ln>
        </p:spPr>
      </p:pic>
      <p:sp>
        <p:nvSpPr>
          <p:cNvPr id="106" name="Google Shape;106;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2D Discrete Wavelet Transform</a:t>
            </a:r>
            <a:endParaRPr/>
          </a:p>
        </p:txBody>
      </p:sp>
      <p:sp>
        <p:nvSpPr>
          <p:cNvPr id="107" name="Google Shape;107;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Transform color image to </a:t>
            </a:r>
            <a:r>
              <a:rPr lang="en"/>
              <a:t>grayscale</a:t>
            </a:r>
            <a:r>
              <a:rPr lang="en"/>
              <a:t> and transform 2D pixel values to frequency domain (rate of </a:t>
            </a:r>
            <a:r>
              <a:rPr lang="en"/>
              <a:t>change of pixel values over the spatial domain)</a:t>
            </a:r>
            <a:endParaRPr/>
          </a:p>
          <a:p>
            <a:pPr indent="-342900" lvl="0" marL="457200" rtl="0" algn="l">
              <a:spcBef>
                <a:spcPts val="0"/>
              </a:spcBef>
              <a:spcAft>
                <a:spcPts val="0"/>
              </a:spcAft>
              <a:buSzPts val="1800"/>
              <a:buAutoNum type="arabicPeriod"/>
            </a:pPr>
            <a:r>
              <a:rPr lang="en"/>
              <a:t>Applies series of low (isolates low frequency components) and high (isolates high frequency components) pass filters hierarchically to a </a:t>
            </a:r>
            <a:r>
              <a:rPr lang="en"/>
              <a:t>grayscale</a:t>
            </a:r>
            <a:r>
              <a:rPr lang="en"/>
              <a:t> image</a:t>
            </a:r>
            <a:endParaRPr/>
          </a:p>
          <a:p>
            <a:pPr indent="-342900" lvl="0" marL="457200" rtl="0" algn="l">
              <a:spcBef>
                <a:spcPts val="0"/>
              </a:spcBef>
              <a:spcAft>
                <a:spcPts val="0"/>
              </a:spcAft>
              <a:buSzPts val="1800"/>
              <a:buAutoNum type="arabicPeriod"/>
            </a:pPr>
            <a:r>
              <a:rPr lang="en"/>
              <a:t>Results in set of 4 subbands that are 4 different approximations of the image across horizontal, vertical, diagonal directions.</a:t>
            </a:r>
            <a:endParaRPr/>
          </a:p>
          <a:p>
            <a:pPr indent="-342900" lvl="0" marL="457200" rtl="0" algn="l">
              <a:spcBef>
                <a:spcPts val="0"/>
              </a:spcBef>
              <a:spcAft>
                <a:spcPts val="0"/>
              </a:spcAft>
              <a:buSzPts val="1800"/>
              <a:buAutoNum type="arabicPeriod"/>
            </a:pPr>
            <a:r>
              <a:rPr lang="en"/>
              <a:t>Filters iteratively applied to each resulting approximation image to build many layers of the subbands at different resolutions</a:t>
            </a:r>
            <a:endParaRPr/>
          </a:p>
          <a:p>
            <a:pPr indent="0" lvl="0" marL="91440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3">
            <a:alphaModFix/>
          </a:blip>
          <a:stretch>
            <a:fillRect/>
          </a:stretch>
        </p:blipFill>
        <p:spPr>
          <a:xfrm>
            <a:off x="853450" y="580425"/>
            <a:ext cx="7049974" cy="356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764925" y="1020625"/>
            <a:ext cx="2797450" cy="2797450"/>
          </a:xfrm>
          <a:prstGeom prst="rect">
            <a:avLst/>
          </a:prstGeom>
          <a:noFill/>
          <a:ln>
            <a:noFill/>
          </a:ln>
        </p:spPr>
      </p:pic>
      <p:pic>
        <p:nvPicPr>
          <p:cNvPr id="118" name="Google Shape;118;p20"/>
          <p:cNvPicPr preferRelativeResize="0"/>
          <p:nvPr/>
        </p:nvPicPr>
        <p:blipFill>
          <a:blip r:embed="rId4">
            <a:alphaModFix/>
          </a:blip>
          <a:stretch>
            <a:fillRect/>
          </a:stretch>
        </p:blipFill>
        <p:spPr>
          <a:xfrm>
            <a:off x="3737275" y="0"/>
            <a:ext cx="4838701"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47825" y="812346"/>
            <a:ext cx="9144001" cy="3823608"/>
          </a:xfrm>
          <a:prstGeom prst="rect">
            <a:avLst/>
          </a:prstGeom>
          <a:noFill/>
          <a:ln>
            <a:noFill/>
          </a:ln>
        </p:spPr>
      </p:pic>
      <p:sp>
        <p:nvSpPr>
          <p:cNvPr id="124" name="Google Shape;124;p21"/>
          <p:cNvSpPr txBox="1"/>
          <p:nvPr>
            <p:ph type="title"/>
          </p:nvPr>
        </p:nvSpPr>
        <p:spPr>
          <a:xfrm>
            <a:off x="227825"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Distance Metric</a:t>
            </a:r>
            <a:endParaRPr/>
          </a:p>
        </p:txBody>
      </p:sp>
      <p:sp>
        <p:nvSpPr>
          <p:cNvPr id="125" name="Google Shape;125;p21"/>
          <p:cNvSpPr txBox="1"/>
          <p:nvPr>
            <p:ph idx="1" type="body"/>
          </p:nvPr>
        </p:nvSpPr>
        <p:spPr>
          <a:xfrm>
            <a:off x="200200" y="1072800"/>
            <a:ext cx="34728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Euclidean!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26" name="Google Shape;126;p21"/>
          <p:cNvSpPr txBox="1"/>
          <p:nvPr/>
        </p:nvSpPr>
        <p:spPr>
          <a:xfrm>
            <a:off x="7131850" y="4170025"/>
            <a:ext cx="1670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lt1"/>
              </a:highlight>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